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82" r:id="rId6"/>
    <p:sldId id="284" r:id="rId7"/>
    <p:sldId id="316" r:id="rId8"/>
    <p:sldId id="300" r:id="rId9"/>
    <p:sldId id="301" r:id="rId10"/>
    <p:sldId id="302" r:id="rId11"/>
    <p:sldId id="303" r:id="rId12"/>
    <p:sldId id="317" r:id="rId13"/>
    <p:sldId id="318" r:id="rId14"/>
    <p:sldId id="304" r:id="rId15"/>
    <p:sldId id="306" r:id="rId16"/>
    <p:sldId id="310" r:id="rId17"/>
    <p:sldId id="311" r:id="rId18"/>
    <p:sldId id="305" r:id="rId19"/>
    <p:sldId id="307" r:id="rId20"/>
    <p:sldId id="312" r:id="rId21"/>
    <p:sldId id="309" r:id="rId22"/>
    <p:sldId id="314" r:id="rId23"/>
    <p:sldId id="28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73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2250">
          <p15:clr>
            <a:srgbClr val="A4A3A4"/>
          </p15:clr>
        </p15:guide>
        <p15:guide id="4" pos="2880">
          <p15:clr>
            <a:srgbClr val="A4A3A4"/>
          </p15:clr>
        </p15:guide>
        <p15:guide id="5" pos="5609">
          <p15:clr>
            <a:srgbClr val="A4A3A4"/>
          </p15:clr>
        </p15:guide>
        <p15:guide id="6" pos="149">
          <p15:clr>
            <a:srgbClr val="A4A3A4"/>
          </p15:clr>
        </p15:guide>
        <p15:guide id="7" pos="2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B1E"/>
    <a:srgbClr val="FFC222"/>
    <a:srgbClr val="3F3F3F"/>
    <a:srgbClr val="FB6400"/>
    <a:srgbClr val="D61E30"/>
    <a:srgbClr val="A8D8F4"/>
    <a:srgbClr val="D7D7D7"/>
    <a:srgbClr val="00A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49" autoAdjust="0"/>
  </p:normalViewPr>
  <p:slideViewPr>
    <p:cSldViewPr snapToGrid="0">
      <p:cViewPr>
        <p:scale>
          <a:sx n="74" d="100"/>
          <a:sy n="74" d="100"/>
        </p:scale>
        <p:origin x="-1854" y="-180"/>
      </p:cViewPr>
      <p:guideLst>
        <p:guide orient="horz" pos="4173"/>
        <p:guide orient="horz" pos="391"/>
        <p:guide orient="horz" pos="2250"/>
        <p:guide pos="2880"/>
        <p:guide pos="5609"/>
        <p:guide pos="14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273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7BF1AE-BF46-4843-891A-AF5A469EF0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4343400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xxx</a:t>
            </a:r>
          </a:p>
          <a:p>
            <a:pPr lvl="2"/>
            <a:r>
              <a:rPr lang="en-US" smtClean="0"/>
              <a:t>xxx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F0B45E3-F96D-4F0D-856F-5F1CD0F3F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0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3038" indent="-173038" algn="l" rtl="0" eaLnBrk="0" fontAlgn="base" hangingPunct="0">
      <a:spcBef>
        <a:spcPts val="200"/>
      </a:spcBef>
      <a:spcAft>
        <a:spcPts val="200"/>
      </a:spcAft>
      <a:buChar char="•"/>
      <a:defRPr sz="1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346075" indent="-173038" algn="l" rtl="0" eaLnBrk="0" fontAlgn="base" hangingPunct="0">
      <a:spcBef>
        <a:spcPts val="200"/>
      </a:spcBef>
      <a:spcAft>
        <a:spcPts val="200"/>
      </a:spcAft>
      <a:buFont typeface="Lucida Grande" charset="0"/>
      <a:buChar char="-"/>
      <a:defRPr sz="10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630238" indent="-173038" algn="l" rtl="0" eaLnBrk="0" fontAlgn="base" hangingPunct="0">
      <a:spcBef>
        <a:spcPts val="200"/>
      </a:spcBef>
      <a:spcAft>
        <a:spcPts val="200"/>
      </a:spcAft>
      <a:buFont typeface="Courier New" pitchFamily="49" charset="0"/>
      <a:buChar char="o"/>
      <a:defRPr sz="10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C86CF-F093-4B60-ADE9-6F1C5C1D307B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806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Dynamically load the required shared objects (liblttng-ust-cyg-profile.so, </a:t>
            </a:r>
            <a:r>
              <a:rPr lang="en-US" dirty="0" err="1" smtClean="0"/>
              <a:t>liblttng-ctl.o</a:t>
            </a:r>
            <a:r>
              <a:rPr lang="en-US" dirty="0" smtClean="0"/>
              <a:t>) inside the process.</a:t>
            </a:r>
          </a:p>
          <a:p>
            <a:pPr marL="0" indent="0">
              <a:buNone/>
            </a:pPr>
            <a:endParaRPr lang="en-US" dirty="0" smtClean="0"/>
          </a:p>
          <a:p>
            <a:pPr marL="173038" indent="-173038"/>
            <a:r>
              <a:rPr lang="en-US" dirty="0" err="1" smtClean="0"/>
              <a:t>liblttng-ctl</a:t>
            </a:r>
            <a:r>
              <a:rPr lang="en-US" dirty="0" smtClean="0"/>
              <a:t> – to conditionally</a:t>
            </a:r>
            <a:r>
              <a:rPr lang="en-US" baseline="0" dirty="0" smtClean="0"/>
              <a:t> start/stop </a:t>
            </a:r>
            <a:r>
              <a:rPr lang="en-US" baseline="0" dirty="0" err="1" smtClean="0"/>
              <a:t>LTTng</a:t>
            </a:r>
            <a:endParaRPr lang="en-US" baseline="0" dirty="0" smtClean="0"/>
          </a:p>
          <a:p>
            <a:pPr marL="173038" indent="-173038"/>
            <a:r>
              <a:rPr lang="en-US" baseline="0" dirty="0" err="1" smtClean="0"/>
              <a:t>liblttng</a:t>
            </a:r>
            <a:r>
              <a:rPr lang="en-US" baseline="0" dirty="0" smtClean="0"/>
              <a:t>-</a:t>
            </a:r>
            <a:r>
              <a:rPr lang="en-US" baseline="0" dirty="0" err="1" smtClean="0"/>
              <a:t>ust</a:t>
            </a:r>
            <a:r>
              <a:rPr lang="en-US" baseline="0" dirty="0" smtClean="0"/>
              <a:t>-</a:t>
            </a:r>
            <a:r>
              <a:rPr lang="en-US" baseline="0" dirty="0" err="1" smtClean="0"/>
              <a:t>cyg</a:t>
            </a:r>
            <a:r>
              <a:rPr lang="en-US" baseline="0" dirty="0" smtClean="0"/>
              <a:t>-profile – to load the routines that would have otherwise replaced the _</a:t>
            </a:r>
            <a:r>
              <a:rPr lang="en-US" baseline="0" dirty="0" err="1" smtClean="0"/>
              <a:t>cyg_profile</a:t>
            </a:r>
            <a:r>
              <a:rPr lang="en-US" baseline="0" dirty="0" smtClean="0"/>
              <a:t> enter/exit stubs </a:t>
            </a:r>
            <a:r>
              <a:rPr lang="en-US" dirty="0" smtClean="0"/>
              <a:t> </a:t>
            </a:r>
          </a:p>
          <a:p>
            <a:pPr marL="173038" indent="-173038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Done by</a:t>
            </a:r>
            <a:r>
              <a:rPr lang="en-US" baseline="0" dirty="0" smtClean="0"/>
              <a:t> remotely calling </a:t>
            </a:r>
            <a:r>
              <a:rPr lang="en-US" baseline="0" dirty="0" err="1" smtClean="0"/>
              <a:t>dlopen</a:t>
            </a:r>
            <a:r>
              <a:rPr lang="en-US" baseline="0" dirty="0" smtClean="0"/>
              <a:t> in the target process (necessitates having the </a:t>
            </a:r>
            <a:r>
              <a:rPr lang="en-US" baseline="0" dirty="0" err="1" smtClean="0"/>
              <a:t>libdl</a:t>
            </a:r>
            <a:r>
              <a:rPr lang="en-US" baseline="0" dirty="0" smtClean="0"/>
              <a:t> shared object linked to target).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45E3-F96D-4F0D-856F-5F1CD0F3FD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Generate and copy  the </a:t>
            </a:r>
            <a:r>
              <a:rPr lang="en-US" dirty="0" err="1" smtClean="0"/>
              <a:t>tracepoint</a:t>
            </a:r>
            <a:r>
              <a:rPr lang="en-US" dirty="0" smtClean="0"/>
              <a:t> code to the target memory.</a:t>
            </a:r>
          </a:p>
          <a:p>
            <a:r>
              <a:rPr lang="en-US" dirty="0" smtClean="0"/>
              <a:t>Entry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tracepoint</a:t>
            </a:r>
            <a:r>
              <a:rPr lang="en-US" baseline="0" dirty="0" smtClean="0"/>
              <a:t> :</a:t>
            </a:r>
          </a:p>
          <a:p>
            <a:pPr marL="346075" lvl="1" indent="-173038"/>
            <a:r>
              <a:rPr lang="en-US" baseline="0" dirty="0" smtClean="0"/>
              <a:t>x</a:t>
            </a:r>
          </a:p>
          <a:p>
            <a:pPr lvl="0"/>
            <a:r>
              <a:rPr lang="en-US" baseline="0" dirty="0" smtClean="0"/>
              <a:t>Exit </a:t>
            </a:r>
            <a:r>
              <a:rPr lang="en-US" baseline="0" dirty="0" err="1" smtClean="0"/>
              <a:t>tracepoint</a:t>
            </a:r>
            <a:r>
              <a:rPr lang="en-US" baseline="0" dirty="0" smtClean="0"/>
              <a:t> (trap handler):</a:t>
            </a:r>
          </a:p>
          <a:p>
            <a:pPr lvl="1"/>
            <a:r>
              <a:rPr lang="en-US" baseline="0" dirty="0" smtClean="0"/>
              <a:t>Y</a:t>
            </a:r>
          </a:p>
          <a:p>
            <a:pPr lvl="1"/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Lucida Grande" charset="0"/>
              <a:buNone/>
              <a:tabLst/>
              <a:defRPr/>
            </a:pPr>
            <a:r>
              <a:rPr lang="en-US" dirty="0" smtClean="0">
                <a:effectLst/>
              </a:rPr>
              <a:t>On the x86 target, the function exit </a:t>
            </a:r>
            <a:r>
              <a:rPr lang="en-US" dirty="0" err="1" smtClean="0">
                <a:effectLst/>
              </a:rPr>
              <a:t>tracepoint</a:t>
            </a:r>
            <a:r>
              <a:rPr lang="en-US" dirty="0" smtClean="0">
                <a:effectLst/>
              </a:rPr>
              <a:t> is in fact a signal handler.  Branching from the return instruction address is complicated by the fact that it is a single byte instruction.  It is not easily replaced by a call instruction that is 5 bytes long.  Instead it is replaced by a trap instruction. </a:t>
            </a:r>
          </a:p>
          <a:p>
            <a:pPr marL="173037" lvl="1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45E3-F96D-4F0D-856F-5F1CD0F3FD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9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Lucida Grande" charset="0"/>
              <a:buNone/>
              <a:tabLst/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45E3-F96D-4F0D-856F-5F1CD0F3FD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59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8A0AC-080C-417D-9361-346B02D3C876}" type="slidenum">
              <a:rPr lang="en-US"/>
              <a:pPr/>
              <a:t>15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205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Enable the </a:t>
            </a:r>
            <a:r>
              <a:rPr lang="en-US" dirty="0" err="1" smtClean="0"/>
              <a:t>tracepoint</a:t>
            </a:r>
            <a:r>
              <a:rPr lang="en-US" dirty="0" smtClean="0"/>
              <a:t> code, by replacing the first and last instruction of very function with a branch to the </a:t>
            </a:r>
            <a:r>
              <a:rPr lang="en-US" dirty="0" err="1" smtClean="0"/>
              <a:t>tracepoint</a:t>
            </a:r>
            <a:r>
              <a:rPr lang="en-US" dirty="0" smtClean="0"/>
              <a:t>.  On x86, we use a trap instruction</a:t>
            </a:r>
            <a:r>
              <a:rPr lang="en-US" baseline="0" dirty="0" smtClean="0"/>
              <a:t> on the return, and call the </a:t>
            </a:r>
            <a:r>
              <a:rPr lang="en-US" baseline="0" dirty="0" err="1" smtClean="0"/>
              <a:t>tracepoint</a:t>
            </a:r>
            <a:r>
              <a:rPr lang="en-US" baseline="0" dirty="0" smtClean="0"/>
              <a:t> from the trap signal handler.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45E3-F96D-4F0D-856F-5F1CD0F3FD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9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8A0AC-080C-417D-9361-346B02D3C876}" type="slidenum">
              <a:rPr lang="en-US"/>
              <a:pPr/>
              <a:t>17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3038" marR="0" indent="-173038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Char char="•"/>
              <a:tabLst/>
              <a:defRPr/>
            </a:pPr>
            <a:r>
              <a:rPr lang="en-US" b="0" dirty="0" smtClean="0"/>
              <a:t>Until this point we have not altered execution or impacted the performance of the target process.  Now we must insert the branch/jump instructions at the start of every function to there matching </a:t>
            </a:r>
            <a:r>
              <a:rPr lang="en-US" b="0" dirty="0" err="1" smtClean="0"/>
              <a:t>tracepoint</a:t>
            </a:r>
            <a:r>
              <a:rPr lang="en-US" b="0" dirty="0" smtClean="0"/>
              <a:t>. </a:t>
            </a:r>
          </a:p>
          <a:p>
            <a:endParaRPr lang="en-US" b="0" dirty="0" smtClean="0"/>
          </a:p>
          <a:p>
            <a:r>
              <a:rPr lang="en-US" b="0" dirty="0" smtClean="0"/>
              <a:t>For each thread, we use </a:t>
            </a:r>
            <a:r>
              <a:rPr lang="en-US" b="0" dirty="0" err="1" smtClean="0"/>
              <a:t>ptrace</a:t>
            </a:r>
            <a:r>
              <a:rPr lang="en-US" b="0" dirty="0" smtClean="0"/>
              <a:t> to attach to the thread.  This will halt the thread. </a:t>
            </a:r>
          </a:p>
          <a:p>
            <a:endParaRPr lang="en-US" b="0" dirty="0" smtClean="0"/>
          </a:p>
          <a:p>
            <a:r>
              <a:rPr lang="en-US" b="0" dirty="0" smtClean="0"/>
              <a:t>On the x86 target, the jump instruction is 5 bytes in size.  However, x86 instructions can be as little as a single byte.  We must ensure that the threads program counter, once stopped, does not fall in the 5 byte block of memory that will be overwritten by the jump instruction.  If it does, we resume the thread and re-attach.  This is simpler than single stepping through the code. </a:t>
            </a:r>
          </a:p>
        </p:txBody>
      </p:sp>
    </p:spTree>
    <p:extLst>
      <p:ext uri="{BB962C8B-B14F-4D97-AF65-F5344CB8AC3E}">
        <p14:creationId xmlns:p14="http://schemas.microsoft.com/office/powerpoint/2010/main" val="3366205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45E3-F96D-4F0D-856F-5F1CD0F3FD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9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06E22-AC71-4794-AC5C-838F5CB2A3E0}" type="slidenum">
              <a:rPr lang="en-US"/>
              <a:pPr/>
              <a:t>19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46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8A0AC-080C-417D-9361-346B02D3C876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20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8A0AC-080C-417D-9361-346B02D3C876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20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8A0AC-080C-417D-9361-346B02D3C876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20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8A0AC-080C-417D-9361-346B02D3C876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20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steps required to install the </a:t>
            </a:r>
            <a:r>
              <a:rPr lang="en-US" dirty="0" err="1" smtClean="0"/>
              <a:t>tracepoints</a:t>
            </a:r>
            <a:r>
              <a:rPr lang="en-US" dirty="0" smtClean="0"/>
              <a:t> is broken down as follows: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1.Dynamically load the required shared objects (liblttng-ust-cyg-profile.so, </a:t>
            </a:r>
            <a:r>
              <a:rPr lang="en-US" dirty="0" err="1" smtClean="0"/>
              <a:t>liblttng-ctl.o</a:t>
            </a:r>
            <a:r>
              <a:rPr lang="en-US" dirty="0" smtClean="0"/>
              <a:t>) inside the process.</a:t>
            </a:r>
          </a:p>
          <a:p>
            <a:endParaRPr lang="en-US" dirty="0" smtClean="0"/>
          </a:p>
          <a:p>
            <a:r>
              <a:rPr lang="en-US" dirty="0" smtClean="0"/>
              <a:t>2.Generate and copy  the </a:t>
            </a:r>
            <a:r>
              <a:rPr lang="en-US" dirty="0" err="1" smtClean="0"/>
              <a:t>tracepoint</a:t>
            </a:r>
            <a:r>
              <a:rPr lang="en-US" dirty="0" smtClean="0"/>
              <a:t> code to the target memory.</a:t>
            </a:r>
          </a:p>
          <a:p>
            <a:endParaRPr lang="en-US" dirty="0" smtClean="0"/>
          </a:p>
          <a:p>
            <a:r>
              <a:rPr lang="en-US" dirty="0" smtClean="0"/>
              <a:t>3.Enable the </a:t>
            </a:r>
            <a:r>
              <a:rPr lang="en-US" dirty="0" err="1" smtClean="0"/>
              <a:t>tracepoint</a:t>
            </a:r>
            <a:r>
              <a:rPr lang="en-US" dirty="0" smtClean="0"/>
              <a:t> code, by replacing the first and last instruction of very function with a branch to the </a:t>
            </a:r>
            <a:r>
              <a:rPr lang="en-US" dirty="0" err="1" smtClean="0"/>
              <a:t>tracepoint</a:t>
            </a:r>
            <a:r>
              <a:rPr lang="en-US" dirty="0" smtClean="0"/>
              <a:t>.  On x86, we use a trap instruction</a:t>
            </a:r>
            <a:r>
              <a:rPr lang="en-US" baseline="0" dirty="0" smtClean="0"/>
              <a:t> on the return, and call the </a:t>
            </a:r>
            <a:r>
              <a:rPr lang="en-US" baseline="0" dirty="0" err="1" smtClean="0"/>
              <a:t>tracepoint</a:t>
            </a:r>
            <a:r>
              <a:rPr lang="en-US" baseline="0" dirty="0" smtClean="0"/>
              <a:t> from the trap signal handler.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45E3-F96D-4F0D-856F-5F1CD0F3FD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45E3-F96D-4F0D-856F-5F1CD0F3FD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45E3-F96D-4F0D-856F-5F1CD0F3FD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2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ptrace</a:t>
            </a:r>
            <a:r>
              <a:rPr lang="en-US" dirty="0" smtClean="0"/>
              <a:t>()</a:t>
            </a:r>
            <a:r>
              <a:rPr lang="en-US" baseline="0" dirty="0" smtClean="0"/>
              <a:t> </a:t>
            </a:r>
            <a:r>
              <a:rPr lang="en-US" dirty="0" smtClean="0"/>
              <a:t>to peek/poke registers and memory.  Allowing us to overwrite instructions with branches to our </a:t>
            </a:r>
            <a:r>
              <a:rPr lang="en-US" dirty="0" err="1" smtClean="0"/>
              <a:t>tracepoints</a:t>
            </a:r>
            <a:r>
              <a:rPr lang="en-US" dirty="0" smtClean="0"/>
              <a:t>.   But we must also allocate memory in which to copy our </a:t>
            </a:r>
            <a:r>
              <a:rPr lang="en-US" dirty="0" err="1" smtClean="0"/>
              <a:t>tracepoints</a:t>
            </a:r>
            <a:r>
              <a:rPr lang="en-US" dirty="0" smtClean="0"/>
              <a:t>.  As well as dynamically load the shared objects which contain the API's to start tracing and log our events.  To do so we must be able to call functions such as "</a:t>
            </a:r>
            <a:r>
              <a:rPr lang="en-US" dirty="0" err="1" smtClean="0"/>
              <a:t>mmap</a:t>
            </a:r>
            <a:r>
              <a:rPr lang="en-US" dirty="0" smtClean="0"/>
              <a:t>"  and "</a:t>
            </a:r>
            <a:r>
              <a:rPr lang="en-US" dirty="0" err="1" smtClean="0"/>
              <a:t>dlopen</a:t>
            </a:r>
            <a:r>
              <a:rPr lang="en-US" dirty="0" smtClean="0"/>
              <a:t>" within the target process.  Here is how it is done:</a:t>
            </a:r>
          </a:p>
          <a:p>
            <a:endParaRPr lang="en-US" dirty="0" smtClean="0"/>
          </a:p>
          <a:p>
            <a:r>
              <a:rPr lang="en-US" dirty="0" smtClean="0"/>
              <a:t>As always, when playing around with a process stack, or registers we must attach to a thread within the process.  Once attached we save all registers, as they will be changing.  Then we must push the function call arguments onto the stack.</a:t>
            </a:r>
          </a:p>
          <a:p>
            <a:endParaRPr lang="en-US" dirty="0" smtClean="0"/>
          </a:p>
          <a:p>
            <a:r>
              <a:rPr lang="en-US" dirty="0" smtClean="0">
                <a:effectLst/>
              </a:rPr>
              <a:t>In addition to the function data, and arguments, we </a:t>
            </a:r>
            <a:r>
              <a:rPr lang="en-US" dirty="0" err="1" smtClean="0">
                <a:effectLst/>
              </a:rPr>
              <a:t>puch</a:t>
            </a:r>
            <a:r>
              <a:rPr lang="en-US" dirty="0" smtClean="0">
                <a:effectLst/>
              </a:rPr>
              <a:t> a TRAP instruction.  The return instruction pointer (x86) or Link Register (PowerPC) is modified to point to this stack address.  As a result a trap will be generated upon returning from the function call.  At this point the threads register data is restored and is allowed to resume.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45E3-F96D-4F0D-856F-5F1CD0F3FD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1188966"/>
            <a:ext cx="4023360" cy="1161067"/>
          </a:xfrm>
        </p:spPr>
        <p:txBody>
          <a:bodyPr anchor="b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1" y="3474720"/>
            <a:ext cx="4023360" cy="914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presenter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2317722"/>
            <a:ext cx="4023360" cy="527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styles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457201" y="6484983"/>
            <a:ext cx="402336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>
                <a:solidFill>
                  <a:schemeClr val="bg1"/>
                </a:solidFill>
              </a:rPr>
              <a:t>Copyright © </a:t>
            </a:r>
            <a:r>
              <a:rPr lang="en-US" sz="700" dirty="0" err="1">
                <a:solidFill>
                  <a:schemeClr val="bg1"/>
                </a:solidFill>
              </a:rPr>
              <a:t>Ciena</a:t>
            </a:r>
            <a:r>
              <a:rPr lang="en-US" sz="700" dirty="0">
                <a:solidFill>
                  <a:schemeClr val="bg1"/>
                </a:solidFill>
              </a:rPr>
              <a:t> Corporation </a:t>
            </a:r>
            <a:r>
              <a:rPr lang="en-US" sz="700" dirty="0" smtClean="0">
                <a:solidFill>
                  <a:schemeClr val="bg1"/>
                </a:solidFill>
              </a:rPr>
              <a:t>2015. </a:t>
            </a:r>
            <a:r>
              <a:rPr lang="en-US" sz="700" dirty="0">
                <a:solidFill>
                  <a:schemeClr val="bg1"/>
                </a:solidFill>
              </a:rPr>
              <a:t>All rights reserved. Confidential &amp; Proprietary.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167"/>
          <a:stretch/>
        </p:blipFill>
        <p:spPr>
          <a:xfrm>
            <a:off x="473826" y="423489"/>
            <a:ext cx="779160" cy="381000"/>
          </a:xfrm>
          <a:prstGeom prst="rect">
            <a:avLst/>
          </a:prstGeom>
        </p:spPr>
      </p:pic>
      <p:pic>
        <p:nvPicPr>
          <p:cNvPr id="9" name="Picture 8" descr="MTP_logo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26" y="5394960"/>
            <a:ext cx="3581400" cy="297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246446"/>
            <a:ext cx="8667750" cy="4525962"/>
          </a:xfrm>
          <a:prstGeom prst="rect">
            <a:avLst/>
          </a:prstGeom>
        </p:spPr>
        <p:txBody>
          <a:bodyPr/>
          <a:lstStyle>
            <a:lvl1pPr marL="346075" indent="-346075">
              <a:buClr>
                <a:schemeClr val="bg1"/>
              </a:buClr>
              <a:buSzPct val="25000"/>
              <a:buFont typeface="Wingdings" pitchFamily="2" charset="2"/>
              <a:buChar char="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246446"/>
            <a:ext cx="8667750" cy="4525962"/>
          </a:xfrm>
          <a:prstGeom prst="rect">
            <a:avLst/>
          </a:prstGeom>
        </p:spPr>
        <p:txBody>
          <a:bodyPr/>
          <a:lstStyle>
            <a:lvl1pPr marL="342900" indent="-3429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9" y="274638"/>
            <a:ext cx="8664574" cy="8457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7" y="1246443"/>
            <a:ext cx="4251960" cy="45259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6443"/>
            <a:ext cx="4251960" cy="45259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6740" y="3657600"/>
            <a:ext cx="5490520" cy="1161067"/>
          </a:xfrm>
        </p:spPr>
        <p:txBody>
          <a:bodyPr anchor="t"/>
          <a:lstStyle>
            <a:lvl1pPr algn="ctr">
              <a:defRPr sz="2800" b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457201" y="6484983"/>
            <a:ext cx="402336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>
                <a:solidFill>
                  <a:schemeClr val="bg1">
                    <a:alpha val="99000"/>
                  </a:schemeClr>
                </a:solidFill>
              </a:rPr>
              <a:t>Copyright © </a:t>
            </a:r>
            <a:r>
              <a:rPr lang="en-US" sz="700" dirty="0" err="1">
                <a:solidFill>
                  <a:schemeClr val="bg1">
                    <a:alpha val="99000"/>
                  </a:schemeClr>
                </a:solidFill>
              </a:rPr>
              <a:t>Ciena</a:t>
            </a:r>
            <a:r>
              <a:rPr lang="en-US" sz="700" dirty="0">
                <a:solidFill>
                  <a:schemeClr val="bg1">
                    <a:alpha val="99000"/>
                  </a:schemeClr>
                </a:solidFill>
              </a:rPr>
              <a:t> Corporation </a:t>
            </a:r>
            <a:r>
              <a:rPr lang="en-US" sz="700" dirty="0" smtClean="0">
                <a:solidFill>
                  <a:schemeClr val="bg1">
                    <a:alpha val="99000"/>
                  </a:schemeClr>
                </a:solidFill>
              </a:rPr>
              <a:t>2015. </a:t>
            </a:r>
            <a:r>
              <a:rPr lang="en-US" sz="700" dirty="0">
                <a:solidFill>
                  <a:schemeClr val="bg1">
                    <a:alpha val="99000"/>
                  </a:schemeClr>
                </a:solidFill>
              </a:rPr>
              <a:t>All rights reserved. Confidential &amp; Proprietary.</a:t>
            </a:r>
          </a:p>
        </p:txBody>
      </p:sp>
      <p:pic>
        <p:nvPicPr>
          <p:cNvPr id="6" name="Picture 5" descr="MTP_logo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5166360"/>
            <a:ext cx="3200400" cy="265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167"/>
          <a:stretch/>
        </p:blipFill>
        <p:spPr>
          <a:xfrm>
            <a:off x="8221454" y="6356370"/>
            <a:ext cx="758952" cy="3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538" y="274638"/>
            <a:ext cx="8667750" cy="84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5918" y="6472729"/>
            <a:ext cx="381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BCE33825-2677-4F00-8BE5-C0246F727F7F}" type="slidenum">
              <a:rPr lang="en-US" sz="800" b="1">
                <a:solidFill>
                  <a:schemeClr val="bg2">
                    <a:lumMod val="75000"/>
                    <a:alpha val="99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bg2">
                  <a:lumMod val="75000"/>
                  <a:alpha val="99000"/>
                </a:schemeClr>
              </a:solidFill>
            </a:endParaRP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457201" y="6484983"/>
            <a:ext cx="4191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dirty="0">
                <a:solidFill>
                  <a:schemeClr val="bg2">
                    <a:lumMod val="75000"/>
                    <a:alpha val="99000"/>
                  </a:schemeClr>
                </a:solidFill>
              </a:rPr>
              <a:t>Copyright © </a:t>
            </a:r>
            <a:r>
              <a:rPr lang="en-US" sz="700" dirty="0" err="1">
                <a:solidFill>
                  <a:schemeClr val="bg2">
                    <a:lumMod val="75000"/>
                    <a:alpha val="99000"/>
                  </a:schemeClr>
                </a:solidFill>
              </a:rPr>
              <a:t>Ciena</a:t>
            </a:r>
            <a:r>
              <a:rPr lang="en-US" sz="700" dirty="0">
                <a:solidFill>
                  <a:schemeClr val="bg2">
                    <a:lumMod val="75000"/>
                    <a:alpha val="99000"/>
                  </a:schemeClr>
                </a:solidFill>
              </a:rPr>
              <a:t> Corporation </a:t>
            </a:r>
            <a:r>
              <a:rPr lang="en-US" sz="700" dirty="0" smtClean="0">
                <a:solidFill>
                  <a:schemeClr val="bg2">
                    <a:lumMod val="75000"/>
                    <a:alpha val="99000"/>
                  </a:schemeClr>
                </a:solidFill>
              </a:rPr>
              <a:t>2015. </a:t>
            </a:r>
            <a:r>
              <a:rPr lang="en-US" sz="700" dirty="0">
                <a:solidFill>
                  <a:schemeClr val="bg2">
                    <a:lumMod val="75000"/>
                    <a:alpha val="99000"/>
                  </a:schemeClr>
                </a:solidFill>
              </a:rPr>
              <a:t>All rights reserved. Confidential &amp; Proprietary.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6538" y="1248547"/>
            <a:ext cx="8668512" cy="4526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720840"/>
            <a:ext cx="9144000" cy="137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0" r:id="rId2"/>
    <p:sldLayoutId id="2147483902" r:id="rId3"/>
    <p:sldLayoutId id="2147483891" r:id="rId4"/>
    <p:sldLayoutId id="2147483892" r:id="rId5"/>
    <p:sldLayoutId id="2147483903" r:id="rId6"/>
    <p:sldLayoutId id="21474838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>
              <a:alpha val="99000"/>
            </a:schemeClr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3F3F3F"/>
          </a:solidFill>
          <a:latin typeface="Arial" pitchFamily="-109" charset="0"/>
          <a:ea typeface="ＭＳ Ｐゴシック" charset="0"/>
          <a:cs typeface="Arial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3F3F3F"/>
          </a:solidFill>
          <a:latin typeface="Arial" pitchFamily="-109" charset="0"/>
          <a:ea typeface="ＭＳ Ｐゴシック" charset="0"/>
          <a:cs typeface="Arial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3F3F3F"/>
          </a:solidFill>
          <a:latin typeface="Arial" pitchFamily="-109" charset="0"/>
          <a:ea typeface="ＭＳ Ｐゴシック" charset="0"/>
          <a:cs typeface="Arial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3F3F3F"/>
          </a:solidFill>
          <a:latin typeface="Arial" pitchFamily="-109" charset="0"/>
          <a:ea typeface="ＭＳ Ｐゴシック" charset="0"/>
          <a:cs typeface="Arial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200"/>
        </a:spcAft>
        <a:buClrTx/>
        <a:buSzPct val="100000"/>
        <a:buFontTx/>
        <a:buBlip>
          <a:blip r:embed="rId11"/>
        </a:buBlip>
        <a:tabLst/>
        <a:defRPr lang="en-US" b="1" dirty="0" smtClean="0">
          <a:solidFill>
            <a:schemeClr val="tx2">
              <a:alpha val="99000"/>
            </a:schemeClr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200"/>
        </a:spcAft>
        <a:buClrTx/>
        <a:buSzPct val="100000"/>
        <a:buFontTx/>
        <a:buBlip>
          <a:blip r:embed="rId11"/>
        </a:buBlip>
        <a:tabLst/>
        <a:defRPr>
          <a:solidFill>
            <a:schemeClr val="tx2">
              <a:alpha val="99000"/>
            </a:schemeClr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200"/>
        </a:spcAft>
        <a:buClrTx/>
        <a:buSzPct val="100000"/>
        <a:buFontTx/>
        <a:buBlip>
          <a:blip r:embed="rId11"/>
        </a:buBlip>
        <a:tabLst/>
        <a:defRPr sz="1600">
          <a:solidFill>
            <a:schemeClr val="tx2">
              <a:alpha val="99000"/>
            </a:schemeClr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200"/>
        </a:spcAft>
        <a:buClrTx/>
        <a:buSzPct val="100000"/>
        <a:buFontTx/>
        <a:buBlip>
          <a:blip r:embed="rId11"/>
        </a:buBlip>
        <a:tabLst/>
        <a:defRPr sz="1400">
          <a:solidFill>
            <a:schemeClr val="tx2">
              <a:alpha val="99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200"/>
        </a:spcAft>
        <a:buClrTx/>
        <a:buSzPct val="100000"/>
        <a:buFontTx/>
        <a:buBlip>
          <a:blip r:embed="rId11"/>
        </a:buBlip>
        <a:tabLst/>
        <a:defRPr sz="1200">
          <a:solidFill>
            <a:schemeClr val="tx2">
              <a:alpha val="99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ts val="600"/>
        </a:spcBef>
        <a:spcAft>
          <a:spcPts val="200"/>
        </a:spcAft>
        <a:buFont typeface="Wingdings" pitchFamily="-109" charset="2"/>
        <a:buChar char="à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ts val="600"/>
        </a:spcBef>
        <a:spcAft>
          <a:spcPts val="200"/>
        </a:spcAft>
        <a:buFont typeface="Wingdings" pitchFamily="-109" charset="2"/>
        <a:buChar char="à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ts val="600"/>
        </a:spcBef>
        <a:spcAft>
          <a:spcPts val="200"/>
        </a:spcAft>
        <a:buFont typeface="Wingdings" pitchFamily="-109" charset="2"/>
        <a:buChar char="à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ts val="600"/>
        </a:spcBef>
        <a:spcAft>
          <a:spcPts val="200"/>
        </a:spcAft>
        <a:buFont typeface="Wingdings" pitchFamily="-109" charset="2"/>
        <a:buChar char="à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Leech / </a:t>
            </a:r>
            <a:r>
              <a:rPr lang="en-US" dirty="0" err="1" smtClean="0"/>
              <a:t>LTTng</a:t>
            </a:r>
            <a:r>
              <a:rPr lang="en-US" dirty="0" smtClean="0"/>
              <a:t> </a:t>
            </a:r>
            <a:r>
              <a:rPr lang="en-US" dirty="0" err="1" smtClean="0"/>
              <a:t>TrcCode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14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Jason Puncher</a:t>
            </a:r>
          </a:p>
          <a:p>
            <a:r>
              <a:rPr lang="en-US" sz="1400" dirty="0" smtClean="0"/>
              <a:t>Software Designer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en-US" altLang="ja-JP" sz="1400" dirty="0" err="1" smtClean="0"/>
              <a:t>Apriil</a:t>
            </a:r>
            <a:r>
              <a:rPr lang="en-US" altLang="ja-JP" sz="1400" dirty="0" smtClean="0"/>
              <a:t> 20, 2016</a:t>
            </a:r>
            <a:endParaRPr lang="en-US" altLang="ja-JP" sz="1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8667750" cy="755672"/>
          </a:xfrm>
        </p:spPr>
        <p:txBody>
          <a:bodyPr/>
          <a:lstStyle/>
          <a:p>
            <a:r>
              <a:rPr lang="en-US" dirty="0" err="1" smtClean="0"/>
              <a:t>LTTng</a:t>
            </a:r>
            <a:r>
              <a:rPr lang="en-US" dirty="0" smtClean="0"/>
              <a:t> </a:t>
            </a:r>
            <a:r>
              <a:rPr lang="en-US" dirty="0" err="1" smtClean="0"/>
              <a:t>TrcCode</a:t>
            </a:r>
            <a:r>
              <a:rPr lang="en-US" dirty="0" smtClean="0"/>
              <a:t> – </a:t>
            </a:r>
            <a:r>
              <a:rPr lang="en-US" dirty="0" err="1" smtClean="0"/>
              <a:t>ptrace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17" y="1104778"/>
            <a:ext cx="8667750" cy="4948292"/>
          </a:xfrm>
        </p:spPr>
        <p:txBody>
          <a:bodyPr numCol="1"/>
          <a:lstStyle/>
          <a:p>
            <a:r>
              <a:rPr lang="en-US" b="0" dirty="0" smtClean="0"/>
              <a:t>The </a:t>
            </a:r>
            <a:r>
              <a:rPr lang="en-US" b="0" dirty="0" err="1" smtClean="0"/>
              <a:t>ptrace</a:t>
            </a:r>
            <a:r>
              <a:rPr lang="en-US" b="0" dirty="0" smtClean="0"/>
              <a:t>() system call provides a means by which to observe and control the execution of another process.  With it you can change the image, and process registers.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0" dirty="0" smtClean="0"/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3942" y="2125015"/>
            <a:ext cx="7637174" cy="1120462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&lt;sys/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ptrace.h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long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ptrace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ptrace_request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request,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void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void *data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295423"/>
              </p:ext>
            </p:extLst>
          </p:nvPr>
        </p:nvGraphicFramePr>
        <p:xfrm>
          <a:off x="643942" y="3412901"/>
          <a:ext cx="7637174" cy="289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339"/>
                <a:gridCol w="4948835"/>
              </a:tblGrid>
              <a:tr h="372412">
                <a:tc>
                  <a:txBody>
                    <a:bodyPr/>
                    <a:lstStyle/>
                    <a:p>
                      <a:r>
                        <a:rPr lang="en-US" dirty="0" smtClean="0"/>
                        <a:t>Request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2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PEEKUSR,</a:t>
                      </a:r>
                      <a:r>
                        <a:rPr lang="en-US" sz="1600" baseline="0" dirty="0" smtClean="0"/>
                        <a:t> POKEUSR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Read/Write process data.</a:t>
                      </a:r>
                      <a:endParaRPr lang="en-US" sz="1600" dirty="0"/>
                    </a:p>
                  </a:txBody>
                  <a:tcPr/>
                </a:tc>
              </a:tr>
              <a:tr h="372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/>
                        <a:t>PEEKDATA , POKEDATA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Read/Write process memory.</a:t>
                      </a:r>
                      <a:endParaRPr lang="en-US" sz="1600" dirty="0"/>
                    </a:p>
                  </a:txBody>
                  <a:tcPr/>
                </a:tc>
              </a:tr>
              <a:tr h="372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/>
                        <a:t>ATTACH/DETACH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Attach to process, making the calling process the trace parent.  This call will send a SIGSTOP to the process. </a:t>
                      </a:r>
                    </a:p>
                  </a:txBody>
                  <a:tcPr/>
                </a:tc>
              </a:tr>
              <a:tr h="372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/>
                        <a:t>PTRACE_SINGLESTEP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Continues process until exit from system call, or after execution of single instruction.  </a:t>
                      </a:r>
                    </a:p>
                  </a:txBody>
                  <a:tcPr/>
                </a:tc>
              </a:tr>
              <a:tr h="372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/>
                        <a:t>PTRACE_CONT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 smtClean="0"/>
                        <a:t>Restarts stopped child process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2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LTTng</a:t>
            </a:r>
            <a:r>
              <a:rPr lang="en-US" dirty="0" smtClean="0"/>
              <a:t> </a:t>
            </a:r>
            <a:r>
              <a:rPr lang="en-US" dirty="0" err="1" smtClean="0"/>
              <a:t>TrcCode</a:t>
            </a:r>
            <a:r>
              <a:rPr lang="en-US" dirty="0" smtClean="0"/>
              <a:t> – Remote Procedure Call (using </a:t>
            </a:r>
            <a:r>
              <a:rPr lang="en-US" dirty="0" err="1" smtClean="0"/>
              <a:t>ptrace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7" y="1308338"/>
            <a:ext cx="4477128" cy="460341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suspending a thread, we: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Push argument data on the stack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Push a trap instruction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Then create a stack frame as would the compiler: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push PC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ush FP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ush arguments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Push the EIP normally done by the processor on processing the call instruction.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Address pushed is that of trap instruction.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LTTng</a:t>
            </a:r>
            <a:r>
              <a:rPr lang="en-US" dirty="0" smtClean="0"/>
              <a:t> </a:t>
            </a:r>
            <a:r>
              <a:rPr lang="en-US" dirty="0" err="1" smtClean="0"/>
              <a:t>TrcCode</a:t>
            </a:r>
            <a:r>
              <a:rPr lang="en-US" dirty="0" smtClean="0"/>
              <a:t> – Loading Dynamic Libraries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97769" y="1246188"/>
            <a:ext cx="2021984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b="1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4" r="27479"/>
          <a:stretch/>
        </p:blipFill>
        <p:spPr>
          <a:xfrm>
            <a:off x="274320" y="1022420"/>
            <a:ext cx="6126480" cy="5141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1" t="-320" r="-699" b="731"/>
          <a:stretch/>
        </p:blipFill>
        <p:spPr>
          <a:xfrm>
            <a:off x="6400800" y="1005840"/>
            <a:ext cx="2377440" cy="5120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58377" y="1022420"/>
            <a:ext cx="2119863" cy="514157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9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LTTng</a:t>
            </a:r>
            <a:r>
              <a:rPr lang="en-US" dirty="0" smtClean="0"/>
              <a:t> </a:t>
            </a:r>
            <a:r>
              <a:rPr lang="en-US" dirty="0" err="1" smtClean="0"/>
              <a:t>TrcCode</a:t>
            </a:r>
            <a:r>
              <a:rPr lang="en-US" dirty="0" smtClean="0"/>
              <a:t> – </a:t>
            </a:r>
            <a:r>
              <a:rPr lang="en-US" dirty="0" err="1" smtClean="0"/>
              <a:t>Tracepoint</a:t>
            </a:r>
            <a:r>
              <a:rPr lang="en-US" dirty="0" smtClean="0"/>
              <a:t> Generation / Installation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" r="59360"/>
          <a:stretch/>
        </p:blipFill>
        <p:spPr>
          <a:xfrm>
            <a:off x="857590" y="1246188"/>
            <a:ext cx="3017520" cy="4525962"/>
          </a:xfrm>
          <a:prstGeom prst="rect">
            <a:avLst/>
          </a:prstGeo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24" t="-1" r="-1712" b="-1017"/>
          <a:stretch/>
        </p:blipFill>
        <p:spPr>
          <a:xfrm>
            <a:off x="6400800" y="1246188"/>
            <a:ext cx="2011680" cy="4572000"/>
          </a:xfrm>
          <a:prstGeom prst="rect">
            <a:avLst/>
          </a:prstGeom>
        </p:spPr>
      </p:pic>
      <p:pic>
        <p:nvPicPr>
          <p:cNvPr id="13" name="Content Placeholder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1" r="25355"/>
          <a:stretch/>
        </p:blipFill>
        <p:spPr>
          <a:xfrm>
            <a:off x="3840480" y="1246188"/>
            <a:ext cx="2560320" cy="45259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60708" y="1022419"/>
            <a:ext cx="2119863" cy="514157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LTTng</a:t>
            </a:r>
            <a:r>
              <a:rPr lang="en-US" dirty="0"/>
              <a:t> </a:t>
            </a:r>
            <a:r>
              <a:rPr lang="en-US" dirty="0" err="1"/>
              <a:t>TrcCode</a:t>
            </a:r>
            <a:r>
              <a:rPr lang="en-US" dirty="0"/>
              <a:t> – </a:t>
            </a:r>
            <a:r>
              <a:rPr lang="en-US" dirty="0" err="1" smtClean="0"/>
              <a:t>Tracepoint</a:t>
            </a:r>
            <a:r>
              <a:rPr lang="en-US" dirty="0" smtClean="0"/>
              <a:t> Generation (x86)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879703"/>
            <a:ext cx="7071414" cy="5495340"/>
          </a:xfrm>
        </p:spPr>
      </p:pic>
    </p:spTree>
    <p:extLst>
      <p:ext uri="{BB962C8B-B14F-4D97-AF65-F5344CB8AC3E}">
        <p14:creationId xmlns:p14="http://schemas.microsoft.com/office/powerpoint/2010/main" val="36996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LTTng</a:t>
            </a:r>
            <a:r>
              <a:rPr lang="en-US" b="1" dirty="0"/>
              <a:t> </a:t>
            </a:r>
            <a:r>
              <a:rPr lang="en-US" b="1" dirty="0" smtClean="0"/>
              <a:t>Tracing Code  -  </a:t>
            </a:r>
            <a:r>
              <a:rPr lang="en-US" b="1" dirty="0" err="1" smtClean="0"/>
              <a:t>Tracepoint</a:t>
            </a:r>
            <a:r>
              <a:rPr lang="en-US" b="1" dirty="0" smtClean="0"/>
              <a:t> Installation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Now that we have our </a:t>
            </a:r>
            <a:r>
              <a:rPr lang="en-US" b="0" dirty="0" err="1"/>
              <a:t>tracepoints</a:t>
            </a:r>
            <a:r>
              <a:rPr lang="en-US" b="0" dirty="0"/>
              <a:t>.  It's time to copy them over to the process memory.  For this we need space, and for that we look at the processes memory map: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4314" y="2253803"/>
            <a:ext cx="8100811" cy="3683358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bash-4.1# cat /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/3550/maps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00100000-00102000 r-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00000000 00:00 0          [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vdso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0f9c0000-0fb34000 r-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00000000 08:01 428263     /lib/libc-2.14.1.so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0fb34000-0fb43000 ---p 00174000 08:01 428263     /lib/libc-2.14.1.so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0fb43000-0fb45000 r--p 00173000 08:01 428263     /lib/libc-2.14.1.so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0fb45000-0fb48000 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rwxp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00175000 08:01 428263     /lib/libc-2.14.1.so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0fb48000-0fb4b000 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rwxp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00000000 00:00 0 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0fb5b000-0fb74000 r-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00000000 08:01 428349     /lib/libgcc_s.so.1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0ff2e000-0ff2f000 r--p 0000a000 08:01 251006     /usr/lib/libmemTrace.so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0ff2f000-0ff30000 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rwxp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0000b000 08:01 251006     /usr/lib/libmemTrace.so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0ff30000-0fff0000 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rwxp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00000000 00:00 0 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unreseved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memory ***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10000000-10342000 r-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00000000 08:01 10386      bin/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-xc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10351000-103a9000 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rwxp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00341000 08:01 10386      bin/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-xc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103a9000-105ab000 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rwxp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00000000 00:00 0          [heap]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unreseved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memory ***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48000000-4801f000 r-</a:t>
            </a:r>
            <a:r>
              <a:rPr lang="en-US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00000000 08:01 428346     /lib/ld-2.14.1.so</a:t>
            </a:r>
            <a:endParaRPr lang="en-US" sz="1200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LTTng</a:t>
            </a:r>
            <a:r>
              <a:rPr lang="en-US" dirty="0" smtClean="0"/>
              <a:t> </a:t>
            </a:r>
            <a:r>
              <a:rPr lang="en-US" dirty="0" err="1" smtClean="0"/>
              <a:t>TrcCode</a:t>
            </a:r>
            <a:r>
              <a:rPr lang="en-US" dirty="0" smtClean="0"/>
              <a:t> – Enabling Instrumentation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58813"/>
          <a:stretch/>
        </p:blipFill>
        <p:spPr>
          <a:xfrm>
            <a:off x="283335" y="1022420"/>
            <a:ext cx="3474720" cy="5141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7" r="-1790"/>
          <a:stretch/>
        </p:blipFill>
        <p:spPr>
          <a:xfrm>
            <a:off x="3749040" y="1022420"/>
            <a:ext cx="5120640" cy="514157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322" y="1022419"/>
            <a:ext cx="2546154" cy="514157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3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LTTng</a:t>
            </a:r>
            <a:r>
              <a:rPr lang="en-US" b="1" dirty="0"/>
              <a:t> </a:t>
            </a:r>
            <a:r>
              <a:rPr lang="en-US" b="1" dirty="0" smtClean="0"/>
              <a:t>Tracing Code  - Enabling Instrumentation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83336" y="1194930"/>
            <a:ext cx="8667750" cy="4525962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Until </a:t>
            </a:r>
            <a:r>
              <a:rPr lang="en-US" b="0" dirty="0"/>
              <a:t>this point we have not altered execution or impacted the performance of the target process.  Now we must insert the </a:t>
            </a:r>
            <a:r>
              <a:rPr lang="en-US" b="0" dirty="0" smtClean="0"/>
              <a:t>jump </a:t>
            </a:r>
            <a:r>
              <a:rPr lang="en-US" b="0" dirty="0"/>
              <a:t>instructions at the </a:t>
            </a:r>
            <a:r>
              <a:rPr lang="en-US" b="0" dirty="0" smtClean="0"/>
              <a:t>start </a:t>
            </a:r>
            <a:r>
              <a:rPr lang="en-US" b="0" dirty="0"/>
              <a:t>of every function to there matching </a:t>
            </a:r>
            <a:r>
              <a:rPr lang="en-US" b="0" dirty="0" err="1" smtClean="0"/>
              <a:t>tracepoint</a:t>
            </a:r>
            <a:r>
              <a:rPr lang="en-US" b="0" dirty="0" smtClean="0"/>
              <a:t>.</a:t>
            </a:r>
            <a:r>
              <a:rPr lang="en-US" b="0" dirty="0"/>
              <a:t> </a:t>
            </a:r>
            <a:r>
              <a:rPr lang="en-US" b="0" dirty="0" smtClean="0"/>
              <a:t>As well as replace all ‘ret’ instructions with a trap instruction.</a:t>
            </a:r>
            <a:endParaRPr lang="en-US" b="0" dirty="0"/>
          </a:p>
          <a:p>
            <a:pPr lvl="1"/>
            <a:r>
              <a:rPr lang="en-US" dirty="0" smtClean="0"/>
              <a:t>Suspend all threads in process by attaching via </a:t>
            </a:r>
            <a:r>
              <a:rPr lang="en-US" dirty="0" err="1" smtClean="0"/>
              <a:t>ptrace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pPr lvl="1"/>
            <a:r>
              <a:rPr lang="en-US" dirty="0" smtClean="0"/>
              <a:t>x86 target requires 5 byte jump instruction</a:t>
            </a:r>
          </a:p>
          <a:p>
            <a:pPr lvl="2"/>
            <a:r>
              <a:rPr lang="en-US" dirty="0" smtClean="0"/>
              <a:t>We must ensure the program counter, once stopped, does not reside in any 5 byte block of memory that will be overwritten by the jump instruction.  </a:t>
            </a:r>
          </a:p>
          <a:p>
            <a:pPr lvl="2"/>
            <a:r>
              <a:rPr lang="en-US" dirty="0" smtClean="0"/>
              <a:t>Resume, and re-attach until safe.</a:t>
            </a:r>
          </a:p>
          <a:p>
            <a:pPr lvl="2"/>
            <a:r>
              <a:rPr lang="en-US" dirty="0" smtClean="0"/>
              <a:t>Ensure that no instruction inside a function results in a jump to an offset spanned by the jump to the </a:t>
            </a:r>
            <a:r>
              <a:rPr lang="en-US" dirty="0" err="1" smtClean="0"/>
              <a:t>tracepoint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43190" y="2871988"/>
            <a:ext cx="7315200" cy="1133341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bash-4.1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/3550/task 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3550  3765  3767  3769  3771  3774  3776  3778  3780  3782  4026  4028  4030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3567  3766  3768  3770  3772  3775  3777  3779  3781  3783  4027  4029 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6910</a:t>
            </a: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LTTng</a:t>
            </a:r>
            <a:r>
              <a:rPr lang="en-US" dirty="0" smtClean="0"/>
              <a:t> </a:t>
            </a:r>
            <a:r>
              <a:rPr lang="en-US" dirty="0" err="1" smtClean="0"/>
              <a:t>TrcCode</a:t>
            </a:r>
            <a:r>
              <a:rPr lang="en-US" dirty="0" smtClean="0"/>
              <a:t> – Dynamic Function Instrumentation Flow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3037" y="1326524"/>
            <a:ext cx="7315200" cy="45591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022420"/>
            <a:ext cx="8435662" cy="514157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9397" y="1022420"/>
            <a:ext cx="8358389" cy="514157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3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LTTng</a:t>
            </a:r>
            <a:r>
              <a:rPr lang="en-US" b="1" dirty="0" smtClean="0"/>
              <a:t> Tracing Code (Today)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The GNU compiler has a compile option "-</a:t>
            </a:r>
            <a:r>
              <a:rPr lang="en-US" b="0" dirty="0" err="1"/>
              <a:t>finstrument</a:t>
            </a:r>
            <a:r>
              <a:rPr lang="en-US" b="0" dirty="0"/>
              <a:t>-functions" which generates instrumentation calls for the entry and exit functions.   On every entry into a function, and just before returning from a function the following routines will be called: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0" dirty="0" smtClean="0"/>
              <a:t>Each </a:t>
            </a:r>
            <a:r>
              <a:rPr lang="en-US" b="0" dirty="0"/>
              <a:t>will be provided the starting address of the function that is being executed (</a:t>
            </a:r>
            <a:r>
              <a:rPr lang="en-US" b="0" dirty="0" err="1"/>
              <a:t>this_fn</a:t>
            </a:r>
            <a:r>
              <a:rPr lang="en-US" b="0" dirty="0"/>
              <a:t>) as well as the address from which the function was called (</a:t>
            </a:r>
            <a:r>
              <a:rPr lang="en-US" b="0" dirty="0" err="1"/>
              <a:t>call_site</a:t>
            </a:r>
            <a:r>
              <a:rPr lang="en-US" b="0" dirty="0"/>
              <a:t>).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3486" y="2485622"/>
            <a:ext cx="8100811" cy="1043188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void </a:t>
            </a:r>
            <a:r>
              <a:rPr lang="en-US" sz="1600" dirty="0">
                <a:solidFill>
                  <a:schemeClr val="tx1"/>
                </a:solidFill>
              </a:rPr>
              <a:t>__</a:t>
            </a:r>
            <a:r>
              <a:rPr lang="en-US" sz="1600" dirty="0" err="1">
                <a:solidFill>
                  <a:schemeClr val="tx1"/>
                </a:solidFill>
              </a:rPr>
              <a:t>cyg_profile_func_enter</a:t>
            </a:r>
            <a:r>
              <a:rPr lang="en-US" sz="1600" dirty="0">
                <a:solidFill>
                  <a:schemeClr val="tx1"/>
                </a:solidFill>
              </a:rPr>
              <a:t> (void *</a:t>
            </a:r>
            <a:r>
              <a:rPr lang="en-US" sz="1600" dirty="0" err="1">
                <a:solidFill>
                  <a:schemeClr val="tx1"/>
                </a:solidFill>
              </a:rPr>
              <a:t>this_fn</a:t>
            </a:r>
            <a:r>
              <a:rPr lang="en-US" sz="1600" dirty="0">
                <a:solidFill>
                  <a:schemeClr val="tx1"/>
                </a:solidFill>
              </a:rPr>
              <a:t>, void *</a:t>
            </a:r>
            <a:r>
              <a:rPr lang="en-US" sz="1600" dirty="0" err="1">
                <a:solidFill>
                  <a:schemeClr val="tx1"/>
                </a:solidFill>
              </a:rPr>
              <a:t>call_site</a:t>
            </a:r>
            <a:r>
              <a:rPr lang="en-US" sz="1600" dirty="0">
                <a:solidFill>
                  <a:schemeClr val="tx1"/>
                </a:solidFill>
              </a:rPr>
              <a:t>);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void </a:t>
            </a:r>
            <a:r>
              <a:rPr lang="en-US" sz="1600" dirty="0">
                <a:solidFill>
                  <a:schemeClr val="tx1"/>
                </a:solidFill>
              </a:rPr>
              <a:t>__</a:t>
            </a:r>
            <a:r>
              <a:rPr lang="en-US" sz="1600" dirty="0" err="1">
                <a:solidFill>
                  <a:schemeClr val="tx1"/>
                </a:solidFill>
              </a:rPr>
              <a:t>cyg_profile_func_exit</a:t>
            </a:r>
            <a:r>
              <a:rPr lang="en-US" sz="1600" dirty="0">
                <a:solidFill>
                  <a:schemeClr val="tx1"/>
                </a:solidFill>
              </a:rPr>
              <a:t>  (void *</a:t>
            </a:r>
            <a:r>
              <a:rPr lang="en-US" sz="1600" dirty="0" err="1">
                <a:solidFill>
                  <a:schemeClr val="tx1"/>
                </a:solidFill>
              </a:rPr>
              <a:t>this_fn</a:t>
            </a:r>
            <a:r>
              <a:rPr lang="en-US" sz="1600" dirty="0">
                <a:solidFill>
                  <a:schemeClr val="tx1"/>
                </a:solidFill>
              </a:rPr>
              <a:t>, void *</a:t>
            </a:r>
            <a:r>
              <a:rPr lang="en-US" sz="1600" dirty="0" err="1">
                <a:solidFill>
                  <a:schemeClr val="tx1"/>
                </a:solidFill>
              </a:rPr>
              <a:t>call_site</a:t>
            </a:r>
            <a:r>
              <a:rPr lang="en-US" sz="1600" dirty="0">
                <a:solidFill>
                  <a:schemeClr val="tx1"/>
                </a:solidFill>
              </a:rPr>
              <a:t>);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LTTng</a:t>
            </a:r>
            <a:r>
              <a:rPr lang="en-US" dirty="0"/>
              <a:t> </a:t>
            </a:r>
            <a:r>
              <a:rPr lang="en-US" dirty="0" err="1"/>
              <a:t>TrcCode</a:t>
            </a:r>
            <a:r>
              <a:rPr lang="en-US" dirty="0"/>
              <a:t> – </a:t>
            </a:r>
            <a:r>
              <a:rPr lang="en-US" dirty="0" smtClean="0"/>
              <a:t>Static </a:t>
            </a:r>
            <a:r>
              <a:rPr lang="en-US" dirty="0"/>
              <a:t>Function Instrumentation Flow</a:t>
            </a:r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33" r="-500" b="-2136"/>
          <a:stretch/>
        </p:blipFill>
        <p:spPr>
          <a:xfrm>
            <a:off x="880967" y="1201599"/>
            <a:ext cx="6492240" cy="4937760"/>
          </a:xfrm>
        </p:spPr>
      </p:pic>
      <p:sp>
        <p:nvSpPr>
          <p:cNvPr id="34" name="Rectangle 33"/>
          <p:cNvSpPr/>
          <p:nvPr/>
        </p:nvSpPr>
        <p:spPr>
          <a:xfrm>
            <a:off x="4855335" y="1339403"/>
            <a:ext cx="2846231" cy="454624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  <a:t>LD_PRELOAD Library</a:t>
            </a:r>
          </a:p>
        </p:txBody>
      </p:sp>
    </p:spTree>
    <p:extLst>
      <p:ext uri="{BB962C8B-B14F-4D97-AF65-F5344CB8AC3E}">
        <p14:creationId xmlns:p14="http://schemas.microsoft.com/office/powerpoint/2010/main" val="41841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LTTng</a:t>
            </a:r>
            <a:r>
              <a:rPr lang="en-US" b="1" dirty="0"/>
              <a:t> Tracing Code (Today)</a:t>
            </a:r>
            <a:endParaRPr lang="en-US" b="1" dirty="0" smtClean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LTTng</a:t>
            </a:r>
            <a:r>
              <a:rPr lang="en-US" b="0" dirty="0"/>
              <a:t>, with the help of the "LD_PRELOAD" environment variable, can load its own shared object file to replace the generated entry and exit functions.  These function would then log the function entry and exit in </a:t>
            </a:r>
            <a:r>
              <a:rPr lang="en-US" b="0" dirty="0" err="1"/>
              <a:t>LTTng</a:t>
            </a:r>
            <a:r>
              <a:rPr lang="en-US" b="0" dirty="0"/>
              <a:t>. A sample trace of the output would look as follows: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3636" y="2756079"/>
            <a:ext cx="8435665" cy="2975020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[18:47:20.956030535] (+?.?????????) (none)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lttng_ust_cyg_profile:func_entry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cpu_id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 },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3586,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procname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bbb_Upgrade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},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0x…,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call_site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0x…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[18:47:20.956104596] (+0.000074061) (none)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lttng_ust_cyg_profile:func_entry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cpu_id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 },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3586,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procname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bbb_Upgrade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},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0x…,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call_site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0x…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[18:47:20.956124114] (+0.000019518) (none)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lttng_ust_cyg_profile:func_exit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cpu_id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 },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3586,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procname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bbb_Upgrade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},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0x…,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call_site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0x…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[18:47:20.956130907] (+0.000006793) (none)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lttng_ust_cyg_profile:func_entry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cpu_id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 },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vtid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3586,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procname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bbb_Upgrade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}, {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0x…,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call_site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0x… }</a:t>
            </a: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LTTng</a:t>
            </a:r>
            <a:r>
              <a:rPr lang="en-US" b="1" dirty="0"/>
              <a:t> Tracing Code (Today)</a:t>
            </a:r>
            <a:endParaRPr lang="en-US" b="1" dirty="0" smtClean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This is great!   But it has its limitations</a:t>
            </a:r>
            <a:r>
              <a:rPr lang="en-US" b="0" dirty="0" smtClean="0"/>
              <a:t>:</a:t>
            </a:r>
          </a:p>
          <a:p>
            <a:pPr lvl="1"/>
            <a:r>
              <a:rPr lang="en-US" b="0" dirty="0" smtClean="0"/>
              <a:t>requires </a:t>
            </a:r>
            <a:r>
              <a:rPr lang="en-US" b="0" dirty="0"/>
              <a:t>a recompile of the code to insert the calls to the generated entry/exit </a:t>
            </a:r>
            <a:r>
              <a:rPr lang="en-US" b="0" dirty="0" smtClean="0"/>
              <a:t>functions</a:t>
            </a:r>
          </a:p>
          <a:p>
            <a:pPr lvl="1"/>
            <a:r>
              <a:rPr lang="en-US" b="0" dirty="0" smtClean="0"/>
              <a:t>logging </a:t>
            </a:r>
            <a:r>
              <a:rPr lang="en-US" b="0" dirty="0"/>
              <a:t>will be done on all threads within a </a:t>
            </a:r>
            <a:r>
              <a:rPr lang="en-US" b="0" dirty="0" smtClean="0"/>
              <a:t>process</a:t>
            </a:r>
          </a:p>
          <a:p>
            <a:pPr lvl="1"/>
            <a:r>
              <a:rPr lang="en-US" b="0" dirty="0" smtClean="0"/>
              <a:t>there </a:t>
            </a:r>
            <a:r>
              <a:rPr lang="en-US" b="0" dirty="0"/>
              <a:t>lacks an ability to insert trigger points on which to commence tracing (tracing will start when "</a:t>
            </a:r>
            <a:r>
              <a:rPr lang="en-US" b="0" dirty="0" err="1"/>
              <a:t>lttng</a:t>
            </a:r>
            <a:r>
              <a:rPr lang="en-US" b="0" dirty="0"/>
              <a:t> start" is called)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LTTng</a:t>
            </a:r>
            <a:r>
              <a:rPr lang="en-US" b="1" dirty="0"/>
              <a:t> Tracing Code </a:t>
            </a:r>
            <a:r>
              <a:rPr lang="en-US" b="1" dirty="0" smtClean="0"/>
              <a:t>(with Leech)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rgbClr val="0070C0">
                    <a:alpha val="99000"/>
                  </a:srgbClr>
                </a:solidFill>
              </a:rPr>
              <a:t>Leech</a:t>
            </a:r>
            <a:r>
              <a:rPr lang="en-US" b="0" dirty="0" smtClean="0"/>
              <a:t> </a:t>
            </a:r>
            <a:r>
              <a:rPr lang="en-US" b="0" dirty="0"/>
              <a:t>can be used to address </a:t>
            </a:r>
            <a:r>
              <a:rPr lang="en-US" b="0" dirty="0" smtClean="0"/>
              <a:t>these </a:t>
            </a:r>
            <a:r>
              <a:rPr lang="en-US" b="0" dirty="0"/>
              <a:t>shortcomings.  It provides the </a:t>
            </a:r>
            <a:r>
              <a:rPr lang="en-US" b="0" dirty="0" smtClean="0"/>
              <a:t>ability to:</a:t>
            </a:r>
          </a:p>
          <a:p>
            <a:pPr lvl="1"/>
            <a:r>
              <a:rPr lang="en-US" b="0" dirty="0" smtClean="0"/>
              <a:t>dynamically </a:t>
            </a:r>
            <a:r>
              <a:rPr lang="en-US" b="0" dirty="0"/>
              <a:t>instrument the code (inserting </a:t>
            </a:r>
            <a:r>
              <a:rPr lang="en-US" b="0" dirty="0" err="1" smtClean="0"/>
              <a:t>tracepoints</a:t>
            </a:r>
            <a:r>
              <a:rPr lang="en-US" b="0" dirty="0" smtClean="0"/>
              <a:t> </a:t>
            </a:r>
            <a:r>
              <a:rPr lang="en-US" b="0" dirty="0"/>
              <a:t>to the entry and exit routines without </a:t>
            </a:r>
            <a:r>
              <a:rPr lang="en-US" b="0" dirty="0" smtClean="0"/>
              <a:t>recompiling)</a:t>
            </a:r>
          </a:p>
          <a:p>
            <a:pPr lvl="1"/>
            <a:r>
              <a:rPr lang="en-US" b="0" dirty="0" smtClean="0"/>
              <a:t>select </a:t>
            </a:r>
            <a:r>
              <a:rPr lang="en-US" b="0" dirty="0"/>
              <a:t>individual threads on which to capture function entry/exit </a:t>
            </a:r>
            <a:r>
              <a:rPr lang="en-US" b="0" dirty="0" smtClean="0"/>
              <a:t>events</a:t>
            </a:r>
          </a:p>
          <a:p>
            <a:pPr lvl="1"/>
            <a:r>
              <a:rPr lang="en-US" b="0" dirty="0" smtClean="0"/>
              <a:t>trigger </a:t>
            </a:r>
            <a:r>
              <a:rPr lang="en-US" b="0" dirty="0"/>
              <a:t>the start of the collection when a particular routine is </a:t>
            </a:r>
            <a:r>
              <a:rPr lang="en-US" b="0" dirty="0" smtClean="0"/>
              <a:t>called</a:t>
            </a:r>
          </a:p>
          <a:p>
            <a:pPr lvl="1"/>
            <a:r>
              <a:rPr lang="en-US" b="0" dirty="0" smtClean="0"/>
              <a:t>stop </a:t>
            </a:r>
            <a:r>
              <a:rPr lang="en-US" b="0" dirty="0"/>
              <a:t>tracing when either the start routine returns, or when a specified function is </a:t>
            </a:r>
            <a:r>
              <a:rPr lang="en-US" b="0" dirty="0" smtClean="0"/>
              <a:t>called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LTTng</a:t>
            </a:r>
            <a:r>
              <a:rPr lang="en-US" dirty="0" smtClean="0"/>
              <a:t> </a:t>
            </a:r>
            <a:r>
              <a:rPr lang="en-US" dirty="0" err="1" smtClean="0"/>
              <a:t>TrcCode</a:t>
            </a:r>
            <a:r>
              <a:rPr lang="en-US" dirty="0" smtClean="0"/>
              <a:t> – Dynamic Function Instrumentation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1" y="1246188"/>
            <a:ext cx="7425646" cy="4525962"/>
          </a:xfrm>
          <a:solidFill>
            <a:schemeClr val="bg1"/>
          </a:solidFill>
        </p:spPr>
      </p:pic>
      <p:sp>
        <p:nvSpPr>
          <p:cNvPr id="24" name="Rectangle 23"/>
          <p:cNvSpPr/>
          <p:nvPr/>
        </p:nvSpPr>
        <p:spPr>
          <a:xfrm>
            <a:off x="2923504" y="3863662"/>
            <a:ext cx="1442434" cy="12878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2807594" y="3992453"/>
            <a:ext cx="837126" cy="51515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2807594" y="3593206"/>
            <a:ext cx="566671" cy="399247"/>
          </a:xfrm>
          <a:prstGeom prst="bentConnector3">
            <a:avLst/>
          </a:prstGeom>
          <a:ln w="1905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022420"/>
            <a:ext cx="8435662" cy="51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LTTng</a:t>
            </a:r>
            <a:r>
              <a:rPr lang="en-US" dirty="0" smtClean="0"/>
              <a:t> </a:t>
            </a:r>
            <a:r>
              <a:rPr lang="en-US" dirty="0" err="1" smtClean="0"/>
              <a:t>TrcCode</a:t>
            </a:r>
            <a:r>
              <a:rPr lang="en-US" dirty="0" smtClean="0"/>
              <a:t> – Dynamic Function Instrumentation Flow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022420"/>
            <a:ext cx="8435662" cy="5141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217" y="847165"/>
            <a:ext cx="3013656" cy="53297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ea typeface="ＭＳ Ｐゴシック" pitchFamily="34" charset="-128"/>
              </a:rPr>
              <a:t>3 - Enabling Instrumentation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3814" y="834284"/>
            <a:ext cx="2253803" cy="53297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ea typeface="ＭＳ Ｐゴシック" pitchFamily="34" charset="-128"/>
              </a:rPr>
              <a:t>2 - </a:t>
            </a:r>
            <a:r>
              <a:rPr lang="en-US" sz="1200" b="1" dirty="0" err="1" smtClean="0">
                <a:solidFill>
                  <a:schemeClr val="tx2"/>
                </a:solidFill>
                <a:ea typeface="ＭＳ Ｐゴシック" pitchFamily="34" charset="-128"/>
              </a:rPr>
              <a:t>Tracepoint</a:t>
            </a:r>
            <a:r>
              <a:rPr lang="en-US" sz="1200" b="1" dirty="0" smtClean="0">
                <a:solidFill>
                  <a:schemeClr val="tx2"/>
                </a:solidFill>
                <a:ea typeface="ＭＳ Ｐゴシック" pitchFamily="34" charset="-128"/>
              </a:rPr>
              <a:t> Generation and Installation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5194" y="834285"/>
            <a:ext cx="2253803" cy="53297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ea typeface="ＭＳ Ｐゴシック" pitchFamily="34" charset="-128"/>
              </a:rPr>
              <a:t>1 - Load Dynamic </a:t>
            </a:r>
            <a:r>
              <a:rPr lang="en-US" sz="1200" b="1" dirty="0">
                <a:solidFill>
                  <a:schemeClr val="tx2"/>
                </a:solidFill>
                <a:ea typeface="ＭＳ Ｐゴシック" pitchFamily="34" charset="-128"/>
              </a:rPr>
              <a:t>L</a:t>
            </a:r>
            <a:r>
              <a:rPr lang="en-US" sz="1200" b="1" dirty="0" smtClean="0">
                <a:solidFill>
                  <a:schemeClr val="tx2"/>
                </a:solidFill>
                <a:ea typeface="ＭＳ Ｐゴシック" pitchFamily="34" charset="-128"/>
              </a:rPr>
              <a:t>ibraries</a:t>
            </a:r>
          </a:p>
        </p:txBody>
      </p:sp>
    </p:spTree>
    <p:extLst>
      <p:ext uri="{BB962C8B-B14F-4D97-AF65-F5344CB8AC3E}">
        <p14:creationId xmlns:p14="http://schemas.microsoft.com/office/powerpoint/2010/main" val="40647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LTTng</a:t>
            </a:r>
            <a:r>
              <a:rPr lang="en-US" dirty="0"/>
              <a:t> </a:t>
            </a:r>
            <a:r>
              <a:rPr lang="en-US" dirty="0" err="1" smtClean="0"/>
              <a:t>TrcCode</a:t>
            </a:r>
            <a:r>
              <a:rPr lang="en-US" dirty="0" smtClean="0"/>
              <a:t> -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246445"/>
            <a:ext cx="8667750" cy="4729351"/>
          </a:xfrm>
        </p:spPr>
        <p:txBody>
          <a:bodyPr/>
          <a:lstStyle/>
          <a:p>
            <a:r>
              <a:rPr lang="en-US" b="0" dirty="0" smtClean="0"/>
              <a:t>To accomplish these tasks we need to be able to:</a:t>
            </a:r>
            <a:endParaRPr lang="en-US" dirty="0" smtClean="0"/>
          </a:p>
          <a:p>
            <a:pPr lvl="1"/>
            <a:r>
              <a:rPr lang="en-US" dirty="0" smtClean="0"/>
              <a:t>Halt thread execution, in order to modify its source.</a:t>
            </a:r>
          </a:p>
          <a:p>
            <a:pPr lvl="1"/>
            <a:r>
              <a:rPr lang="en-US" dirty="0" smtClean="0"/>
              <a:t>Make remote procedure calls in order to call :</a:t>
            </a:r>
          </a:p>
          <a:p>
            <a:pPr lvl="2"/>
            <a:r>
              <a:rPr lang="en-US" dirty="0" err="1"/>
              <a:t>d</a:t>
            </a:r>
            <a:r>
              <a:rPr lang="en-US" dirty="0" err="1" smtClean="0"/>
              <a:t>lopen</a:t>
            </a:r>
            <a:r>
              <a:rPr lang="en-US" dirty="0" smtClean="0"/>
              <a:t> : to load shared libraries</a:t>
            </a:r>
          </a:p>
          <a:p>
            <a:pPr lvl="2"/>
            <a:r>
              <a:rPr lang="en-US" dirty="0" err="1"/>
              <a:t>d</a:t>
            </a:r>
            <a:r>
              <a:rPr lang="en-US" dirty="0" err="1" smtClean="0"/>
              <a:t>lsym</a:t>
            </a:r>
            <a:r>
              <a:rPr lang="en-US" dirty="0" smtClean="0"/>
              <a:t> : to lookup symbol addresses (in shared libraries)</a:t>
            </a:r>
          </a:p>
          <a:p>
            <a:pPr lvl="2"/>
            <a:r>
              <a:rPr lang="en-US" dirty="0" err="1"/>
              <a:t>m</a:t>
            </a:r>
            <a:r>
              <a:rPr lang="en-US" dirty="0" err="1" smtClean="0"/>
              <a:t>map</a:t>
            </a:r>
            <a:r>
              <a:rPr lang="en-US" dirty="0" smtClean="0"/>
              <a:t> : to allocate memory (in which to copy </a:t>
            </a:r>
            <a:r>
              <a:rPr lang="en-US" dirty="0" err="1" smtClean="0"/>
              <a:t>tracepoints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ct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Modify </a:t>
            </a:r>
            <a:r>
              <a:rPr lang="en-US" dirty="0"/>
              <a:t>process </a:t>
            </a:r>
            <a:r>
              <a:rPr lang="en-US" dirty="0" smtClean="0"/>
              <a:t>memory </a:t>
            </a:r>
            <a:r>
              <a:rPr lang="en-US" dirty="0"/>
              <a:t>in order to 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copy </a:t>
            </a:r>
            <a:r>
              <a:rPr lang="en-US" dirty="0"/>
              <a:t>the </a:t>
            </a:r>
            <a:r>
              <a:rPr lang="en-US" dirty="0" err="1" smtClean="0"/>
              <a:t>tracepoint</a:t>
            </a:r>
            <a:r>
              <a:rPr lang="en-US" dirty="0" smtClean="0"/>
              <a:t> code into the processes memory map</a:t>
            </a:r>
          </a:p>
          <a:p>
            <a:pPr lvl="2"/>
            <a:r>
              <a:rPr lang="en-US" dirty="0" smtClean="0"/>
              <a:t>modify the source in order to insert branches to the newly introduced </a:t>
            </a:r>
            <a:r>
              <a:rPr lang="en-US" dirty="0" err="1" smtClean="0"/>
              <a:t>tracepoints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b="0" dirty="0" smtClean="0"/>
              <a:t>This is accomplished using </a:t>
            </a:r>
            <a:r>
              <a:rPr lang="en-US" b="0" dirty="0" err="1" smtClean="0"/>
              <a:t>ptrace</a:t>
            </a:r>
            <a:r>
              <a:rPr lang="en-US" b="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ena Presentation Template">
  <a:themeElements>
    <a:clrScheme name="Ciena Template Theme 111512">
      <a:dk1>
        <a:srgbClr val="000000"/>
      </a:dk1>
      <a:lt1>
        <a:srgbClr val="FFFFFF"/>
      </a:lt1>
      <a:dk2>
        <a:srgbClr val="3F3F3F"/>
      </a:dk2>
      <a:lt2>
        <a:srgbClr val="808080"/>
      </a:lt2>
      <a:accent1>
        <a:srgbClr val="C71C2C"/>
      </a:accent1>
      <a:accent2>
        <a:srgbClr val="F58025"/>
      </a:accent2>
      <a:accent3>
        <a:srgbClr val="E7A40F"/>
      </a:accent3>
      <a:accent4>
        <a:srgbClr val="3F3F3F"/>
      </a:accent4>
      <a:accent5>
        <a:srgbClr val="8C8C8C"/>
      </a:accent5>
      <a:accent6>
        <a:srgbClr val="D7D7D7"/>
      </a:accent6>
      <a:hlink>
        <a:srgbClr val="C71C2C"/>
      </a:hlink>
      <a:folHlink>
        <a:srgbClr val="3F3F3F"/>
      </a:folHlink>
    </a:clrScheme>
    <a:fontScheme name="Ciena_Presentation_template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7D7D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2"/>
            </a:solidFill>
            <a:ea typeface="ＭＳ Ｐゴシック" pitchFamily="34" charset="-128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ena_Presentation_template2 1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D7D7D7"/>
        </a:accent1>
        <a:accent2>
          <a:srgbClr val="C71C2C"/>
        </a:accent2>
        <a:accent3>
          <a:srgbClr val="FFFFFF"/>
        </a:accent3>
        <a:accent4>
          <a:srgbClr val="000000"/>
        </a:accent4>
        <a:accent5>
          <a:srgbClr val="E8E8E8"/>
        </a:accent5>
        <a:accent6>
          <a:srgbClr val="B41827"/>
        </a:accent6>
        <a:hlink>
          <a:srgbClr val="F57D25"/>
        </a:hlink>
        <a:folHlink>
          <a:srgbClr val="FFC2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ena_Presentation_template2 2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D7D7D7"/>
        </a:accent1>
        <a:accent2>
          <a:srgbClr val="C71C2C"/>
        </a:accent2>
        <a:accent3>
          <a:srgbClr val="FFFFFF"/>
        </a:accent3>
        <a:accent4>
          <a:srgbClr val="000000"/>
        </a:accent4>
        <a:accent5>
          <a:srgbClr val="E8E8E8"/>
        </a:accent5>
        <a:accent6>
          <a:srgbClr val="B41827"/>
        </a:accent6>
        <a:hlink>
          <a:srgbClr val="F57D25"/>
        </a:hlink>
        <a:folHlink>
          <a:srgbClr val="B2BB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ena_Presentation_template2 3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D7D7D7"/>
        </a:accent1>
        <a:accent2>
          <a:srgbClr val="C71C2C"/>
        </a:accent2>
        <a:accent3>
          <a:srgbClr val="FFFFFF"/>
        </a:accent3>
        <a:accent4>
          <a:srgbClr val="000000"/>
        </a:accent4>
        <a:accent5>
          <a:srgbClr val="E8E8E8"/>
        </a:accent5>
        <a:accent6>
          <a:srgbClr val="B41827"/>
        </a:accent6>
        <a:hlink>
          <a:srgbClr val="F57D25"/>
        </a:hlink>
        <a:folHlink>
          <a:srgbClr val="00A9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11b7f6f7ae48c4bac95dda1f95f3a3 xmlns="d074f48e-f360-455a-845f-b4bdec4a4f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 (US)</TermName>
          <TermId xmlns="http://schemas.microsoft.com/office/infopath/2007/PartnerControls">0836cba8-9aee-48f4-a2a8-dcd9371a478e</TermId>
        </TermInfo>
      </Terms>
    </ne11b7f6f7ae48c4bac95dda1f95f3a3>
    <g2e2a4c56ab24aa09698ab6705408da5 xmlns="d074f48e-f360-455a-845f-b4bdec4a4f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c595faa1-c2b6-47de-8f3a-020b6ecaf608</TermId>
        </TermInfo>
      </Terms>
    </g2e2a4c56ab24aa09698ab6705408da5>
    <d5dbe4f83fe64b3f945273a783281dd2 xmlns="d074f48e-f360-455a-845f-b4bdec4a4f2a">
      <Terms xmlns="http://schemas.microsoft.com/office/infopath/2007/PartnerControls"/>
    </d5dbe4f83fe64b3f945273a783281dd2>
    <CategoryDescription xmlns="http://schemas.microsoft.com/sharepoint.v3" xsi:nil="true"/>
    <f133857b06424eb49197b89bfe12f825 xmlns="d074f48e-f360-455a-845f-b4bdec4a4f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Ciena</TermName>
          <TermId xmlns="http://schemas.microsoft.com/office/infopath/2007/PartnerControls">bbdf1c9c-497b-4a52-883f-169566d87962</TermId>
        </TermInfo>
      </Terms>
    </f133857b06424eb49197b89bfe12f825>
    <accf37a4905a46c3865951899928f950 xmlns="d074f48e-f360-455a-845f-b4bdec4a4f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4c61804f-0363-4bca-a6f9-5f21948d175a</TermId>
        </TermInfo>
      </Terms>
    </accf37a4905a46c3865951899928f950>
    <fbe36335f4b84345bac063fb20d54e0a xmlns="d074f48e-f360-455a-845f-b4bdec4a4f2a">
      <Terms xmlns="http://schemas.microsoft.com/office/infopath/2007/PartnerControls"/>
    </fbe36335f4b84345bac063fb20d54e0a>
    <TaxCatchAll xmlns="d074f48e-f360-455a-845f-b4bdec4a4f2a">
      <Value>8</Value>
      <Value>2</Value>
      <Value>246</Value>
      <Value>1</Value>
    </TaxCatchAll>
    <Presenter_x0027_s_x0020_Name xmlns="d074f48e-f360-455a-845f-b4bdec4a4f2a">
      <UserInfo>
        <DisplayName/>
        <AccountId xsi:nil="true"/>
        <AccountType/>
      </UserInfo>
    </Presenter_x0027_s_x0020_Name>
    <Presentation_x0020_Date xmlns="d074f48e-f360-455a-845f-b4bdec4a4f2a" xsi:nil="true"/>
  </documentManagement>
</p:properties>
</file>

<file path=customXml/item3.xml><?xml version="1.0" encoding="utf-8"?>
<?mso-contentType ?>
<SharedContentType xmlns="Microsoft.SharePoint.Taxonomy.ContentTypeSync" SourceId="cf33bcbd-07f0-4e60-9703-9185c97e2d54" ContentTypeId="0x01010013641EE9E9C8874B91DAC3FED085C7E403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iena Presentation" ma:contentTypeID="0x01010013641EE9E9C8874B91DAC3FED085C7E403007CD26690971E0A458325F342DAEDAE08" ma:contentTypeVersion="68" ma:contentTypeDescription="" ma:contentTypeScope="" ma:versionID="c75b183fdc5ea632cbd7e70f2709ad03">
  <xsd:schema xmlns:xsd="http://www.w3.org/2001/XMLSchema" xmlns:xs="http://www.w3.org/2001/XMLSchema" xmlns:p="http://schemas.microsoft.com/office/2006/metadata/properties" xmlns:ns2="http://schemas.microsoft.com/sharepoint.v3" xmlns:ns3="d074f48e-f360-455a-845f-b4bdec4a4f2a" targetNamespace="http://schemas.microsoft.com/office/2006/metadata/properties" ma:root="true" ma:fieldsID="0960913177ac3a0b23ad5dab240541d4" ns2:_="" ns3:_="">
    <xsd:import namespace="http://schemas.microsoft.com/sharepoint.v3"/>
    <xsd:import namespace="d074f48e-f360-455a-845f-b4bdec4a4f2a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Presenter_x0027_s_x0020_Name" minOccurs="0"/>
                <xsd:element ref="ns3:Presentation_x0020_Date" minOccurs="0"/>
                <xsd:element ref="ns3:TaxCatchAll" minOccurs="0"/>
                <xsd:element ref="ns3:TaxCatchAllLabel" minOccurs="0"/>
                <xsd:element ref="ns3:fbe36335f4b84345bac063fb20d54e0a" minOccurs="0"/>
                <xsd:element ref="ns3:g2e2a4c56ab24aa09698ab6705408da5" minOccurs="0"/>
                <xsd:element ref="ns3:d5dbe4f83fe64b3f945273a783281dd2" minOccurs="0"/>
                <xsd:element ref="ns3:ne11b7f6f7ae48c4bac95dda1f95f3a3" minOccurs="0"/>
                <xsd:element ref="ns3:accf37a4905a46c3865951899928f950" minOccurs="0"/>
                <xsd:element ref="ns3:f133857b06424eb49197b89bfe12f82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Description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4f48e-f360-455a-845f-b4bdec4a4f2a" elementFormDefault="qualified">
    <xsd:import namespace="http://schemas.microsoft.com/office/2006/documentManagement/types"/>
    <xsd:import namespace="http://schemas.microsoft.com/office/infopath/2007/PartnerControls"/>
    <xsd:element name="Presenter_x0027_s_x0020_Name" ma:index="3" nillable="true" ma:displayName="Presenter" ma:list="UserInfo" ma:SharePointGroup="0" ma:internalName="Presenter_x0027_s_x0020_Nam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esentation_x0020_Date" ma:index="4" nillable="true" ma:displayName="Presentation Date" ma:format="DateOnly" ma:internalName="Presentation_x0020_Date">
      <xsd:simpleType>
        <xsd:restriction base="dms:DateTime"/>
      </xsd:simpleType>
    </xsd:element>
    <xsd:element name="TaxCatchAll" ma:index="17" nillable="true" ma:displayName="Taxonomy Catch All Column" ma:hidden="true" ma:list="{24e9b931-3f49-4035-8946-0ee16efc3671}" ma:internalName="TaxCatchAll" ma:showField="CatchAllData" ma:web="5141445a-b804-4c91-afa3-6e18cf4b16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24e9b931-3f49-4035-8946-0ee16efc3671}" ma:internalName="TaxCatchAllLabel" ma:readOnly="true" ma:showField="CatchAllDataLabel" ma:web="5141445a-b804-4c91-afa3-6e18cf4b16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be36335f4b84345bac063fb20d54e0a" ma:index="19" nillable="true" ma:taxonomy="true" ma:internalName="fbe36335f4b84345bac063fb20d54e0a" ma:taxonomyFieldName="Dept" ma:displayName="Department(s)" ma:default="" ma:fieldId="{fbe36335-f4b8-4345-bac0-63fb20d54e0a}" ma:taxonomyMulti="true" ma:sspId="cf33bcbd-07f0-4e60-9703-9185c97e2d54" ma:termSetId="d43397c3-ef3a-47e4-9680-a731183a65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e2a4c56ab24aa09698ab6705408da5" ma:index="20" nillable="true" ma:taxonomy="true" ma:internalName="g2e2a4c56ab24aa09698ab6705408da5" ma:taxonomyFieldName="Office_x0020_Location" ma:displayName="Location(s)" ma:default="" ma:fieldId="{02e2a4c5-6ab2-4aa0-9698-ab6705408da5}" ma:taxonomyMulti="true" ma:sspId="cf33bcbd-07f0-4e60-9703-9185c97e2d54" ma:termSetId="c628b79a-be1b-4631-bf07-8cf3cb3639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5dbe4f83fe64b3f945273a783281dd2" ma:index="21" nillable="true" ma:taxonomy="true" ma:internalName="d5dbe4f83fe64b3f945273a783281dd2" ma:taxonomyFieldName="Ciena_x0020_Category" ma:displayName="Ciena Category" ma:default="" ma:fieldId="{d5dbe4f8-3fe6-4b3f-9452-73a783281dd2}" ma:taxonomyMulti="true" ma:sspId="cf33bcbd-07f0-4e60-9703-9185c97e2d54" ma:termSetId="048cc8de-da1a-4c69-9c84-1aab7d7505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11b7f6f7ae48c4bac95dda1f95f3a3" ma:index="22" nillable="true" ma:taxonomy="true" ma:internalName="ne11b7f6f7ae48c4bac95dda1f95f3a3" ma:taxonomyFieldName="Ciena_x0020_Language" ma:displayName="Document Language" ma:default="1;#English (US)|0836cba8-9aee-48f4-a2a8-dcd9371a478e" ma:fieldId="{7e11b7f6-f7ae-48c4-bac9-5dda1f95f3a3}" ma:sspId="cf33bcbd-07f0-4e60-9703-9185c97e2d54" ma:termSetId="a7f4db07-8030-433f-936f-1976b2969f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f37a4905a46c3865951899928f950" ma:index="23" nillable="true" ma:taxonomy="true" ma:internalName="accf37a4905a46c3865951899928f950" ma:taxonomyFieldName="Security_x0020_Classification" ma:displayName="Security Classification" ma:default="2;#Internal|4c61804f-0363-4bca-a6f9-5f21948d175a" ma:fieldId="{accf37a4-905a-46c3-8659-51899928f950}" ma:sspId="cf33bcbd-07f0-4e60-9703-9185c97e2d54" ma:termSetId="37cfb9db-0960-4f75-98d0-f9f4e81165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33857b06424eb49197b89bfe12f825" ma:index="24" nillable="true" ma:taxonomy="true" ma:internalName="f133857b06424eb49197b89bfe12f825" ma:taxonomyFieldName="Company_x0028_s_x0029_" ma:displayName="Company(s)" ma:readOnly="false" ma:default="246;#Ciena|bbdf1c9c-497b-4a52-883f-169566d87962" ma:fieldId="{f133857b-0642-4eb4-9197-b89bfe12f825}" ma:taxonomyMulti="true" ma:sspId="cf33bcbd-07f0-4e60-9703-9185c97e2d54" ma:termSetId="e147c383-26a2-45d5-83ef-4feeeb2435f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9CF442-C015-409E-8B5B-664F30061E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367357-4CB1-4456-92FA-FDA388493187}">
  <ds:schemaRefs>
    <ds:schemaRef ds:uri="http://purl.org/dc/dcmitype/"/>
    <ds:schemaRef ds:uri="http://www.w3.org/XML/1998/namespace"/>
    <ds:schemaRef ds:uri="http://schemas.microsoft.com/office/2006/metadata/properties"/>
    <ds:schemaRef ds:uri="d074f48e-f360-455a-845f-b4bdec4a4f2a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sharepoint.v3"/>
  </ds:schemaRefs>
</ds:datastoreItem>
</file>

<file path=customXml/itemProps3.xml><?xml version="1.0" encoding="utf-8"?>
<ds:datastoreItem xmlns:ds="http://schemas.openxmlformats.org/officeDocument/2006/customXml" ds:itemID="{7B7FD7FC-FF98-4C35-9B73-9913ED027C2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E992214-950D-4895-A1BE-473896C7DF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.v3"/>
    <ds:schemaRef ds:uri="d074f48e-f360-455a-845f-b4bdec4a4f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Ciena Presentation Template</Template>
  <TotalTime>5005</TotalTime>
  <Words>1247</Words>
  <Application>Microsoft Office PowerPoint</Application>
  <PresentationFormat>On-screen Show (4:3)</PresentationFormat>
  <Paragraphs>207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Ciena Presentation Template</vt:lpstr>
      <vt:lpstr>Leech / LTTng TrcCode </vt:lpstr>
      <vt:lpstr>LTTng Tracing Code (Today)</vt:lpstr>
      <vt:lpstr>LTTng TrcCode – Static Function Instrumentation Flow</vt:lpstr>
      <vt:lpstr>LTTng Tracing Code (Today)</vt:lpstr>
      <vt:lpstr>LTTng Tracing Code (Today)</vt:lpstr>
      <vt:lpstr>LTTng Tracing Code (with Leech)</vt:lpstr>
      <vt:lpstr>LTTng TrcCode – Dynamic Function Instrumentation Flow</vt:lpstr>
      <vt:lpstr>LTTng TrcCode – Dynamic Function Instrumentation Flow</vt:lpstr>
      <vt:lpstr>LTTng TrcCode - Tasks</vt:lpstr>
      <vt:lpstr>LTTng TrcCode – ptrace</vt:lpstr>
      <vt:lpstr>LTTng TrcCode – Remote Procedure Call (using ptrace)</vt:lpstr>
      <vt:lpstr>LTTng TrcCode – Loading Dynamic Libraries</vt:lpstr>
      <vt:lpstr>LTTng TrcCode – Tracepoint Generation / Installation</vt:lpstr>
      <vt:lpstr>LTTng TrcCode – Tracepoint Generation (x86)</vt:lpstr>
      <vt:lpstr>LTTng Tracing Code  -  Tracepoint Installation</vt:lpstr>
      <vt:lpstr>LTTng TrcCode – Enabling Instrumentation</vt:lpstr>
      <vt:lpstr>LTTng Tracing Code  - Enabling Instrumentation</vt:lpstr>
      <vt:lpstr>LTTng TrcCode – Dynamic Function Instrumentation Flow</vt:lpstr>
      <vt:lpstr>Thank You</vt:lpstr>
    </vt:vector>
  </TitlesOfParts>
  <Company>Ciena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Template (4x3)</dc:title>
  <dc:creator>Marketing</dc:creator>
  <cp:lastModifiedBy>Ciena</cp:lastModifiedBy>
  <cp:revision>155</cp:revision>
  <dcterms:created xsi:type="dcterms:W3CDTF">2012-08-13T13:24:30Z</dcterms:created>
  <dcterms:modified xsi:type="dcterms:W3CDTF">2016-05-06T13:07:18Z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0x01010013641EE9E9C8874B91DAC3FED085C7E403007CD26690971E0A458325F342DAEDAE08</vt:lpwstr>
  </property>
  <property fmtid="{D5CDD505-2E9C-101B-9397-08002B2CF9AE}" pid="3" name="Company(s)">
    <vt:lpwstr>246;#Ciena|bbdf1c9c-497b-4a52-883f-169566d87962</vt:lpwstr>
  </property>
  <property fmtid="{D5CDD505-2E9C-101B-9397-08002B2CF9AE}" pid="4" name="l627930a8c7a4b988fc177e45e02f93d">
    <vt:lpwstr/>
  </property>
  <property fmtid="{D5CDD505-2E9C-101B-9397-08002B2CF9AE}" pid="5" name="Solution">
    <vt:lpwstr/>
  </property>
  <property fmtid="{D5CDD505-2E9C-101B-9397-08002B2CF9AE}" pid="6" name="bf9c41356b1d4dedba9df2c3f15f5b33">
    <vt:lpwstr/>
  </property>
  <property fmtid="{D5CDD505-2E9C-101B-9397-08002B2CF9AE}" pid="7" name="Product_x0020_Family">
    <vt:lpwstr/>
  </property>
  <property fmtid="{D5CDD505-2E9C-101B-9397-08002B2CF9AE}" pid="8" name="nb9954a382a84e20849e9e22657edee6">
    <vt:lpwstr/>
  </property>
  <property fmtid="{D5CDD505-2E9C-101B-9397-08002B2CF9AE}" pid="9" name="CienaProduct">
    <vt:lpwstr/>
  </property>
  <property fmtid="{D5CDD505-2E9C-101B-9397-08002B2CF9AE}" pid="10" name="Agile_x0020_Document_x0020_Type">
    <vt:lpwstr/>
  </property>
  <property fmtid="{D5CDD505-2E9C-101B-9397-08002B2CF9AE}" pid="11" name="Ciena Category">
    <vt:lpwstr/>
  </property>
  <property fmtid="{D5CDD505-2E9C-101B-9397-08002B2CF9AE}" pid="12" name="Ciena Language">
    <vt:lpwstr>1;#English (US)|0836cba8-9aee-48f4-a2a8-dcd9371a478e</vt:lpwstr>
  </property>
  <property fmtid="{D5CDD505-2E9C-101B-9397-08002B2CF9AE}" pid="13" name="Security Classification">
    <vt:lpwstr>2;#Internal|4c61804f-0363-4bca-a6f9-5f21948d175a</vt:lpwstr>
  </property>
  <property fmtid="{D5CDD505-2E9C-101B-9397-08002B2CF9AE}" pid="14" name="Market Segment">
    <vt:lpwstr/>
  </property>
  <property fmtid="{D5CDD505-2E9C-101B-9397-08002B2CF9AE}" pid="15" name="f2f33f7e853f48e78b3cbdd361ac0ca1">
    <vt:lpwstr/>
  </property>
  <property fmtid="{D5CDD505-2E9C-101B-9397-08002B2CF9AE}" pid="16" name="j1a062fdb6f446c9bdd38386ba563e6e">
    <vt:lpwstr/>
  </property>
  <property fmtid="{D5CDD505-2E9C-101B-9397-08002B2CF9AE}" pid="17" name="Office Location">
    <vt:lpwstr>8;#Global|c595faa1-c2b6-47de-8f3a-020b6ecaf608</vt:lpwstr>
  </property>
  <property fmtid="{D5CDD505-2E9C-101B-9397-08002B2CF9AE}" pid="18" name="m010858cbb3341969c22a71b9f698aa2">
    <vt:lpwstr/>
  </property>
  <property fmtid="{D5CDD505-2E9C-101B-9397-08002B2CF9AE}" pid="19" name="Dept">
    <vt:lpwstr/>
  </property>
  <property fmtid="{D5CDD505-2E9C-101B-9397-08002B2CF9AE}" pid="20" name="System">
    <vt:lpwstr/>
  </property>
  <property fmtid="{D5CDD505-2E9C-101B-9397-08002B2CF9AE}" pid="21" name="Agile Document Type">
    <vt:lpwstr/>
  </property>
  <property fmtid="{D5CDD505-2E9C-101B-9397-08002B2CF9AE}" pid="22" name="Product Family">
    <vt:lpwstr/>
  </property>
  <property fmtid="{D5CDD505-2E9C-101B-9397-08002B2CF9AE}" pid="23" name="FormName">
    <vt:lpwstr>Ciena Corporate Template</vt:lpwstr>
  </property>
  <property fmtid="{D5CDD505-2E9C-101B-9397-08002B2CF9AE}" pid="24" name="ShowInCatalog">
    <vt:bool>true</vt:bool>
  </property>
  <property fmtid="{D5CDD505-2E9C-101B-9397-08002B2CF9AE}" pid="25" name="Ciena_x0020_Language">
    <vt:lpwstr>1;#English (US)|0836cba8-9aee-48f4-a2a8-dcd9371a478e</vt:lpwstr>
  </property>
</Properties>
</file>